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388" r:id="rId2"/>
    <p:sldId id="256" r:id="rId3"/>
    <p:sldId id="365" r:id="rId4"/>
    <p:sldId id="395" r:id="rId5"/>
    <p:sldId id="396" r:id="rId6"/>
    <p:sldId id="397" r:id="rId7"/>
    <p:sldId id="398" r:id="rId8"/>
    <p:sldId id="399" r:id="rId9"/>
    <p:sldId id="381" r:id="rId10"/>
    <p:sldId id="404" r:id="rId11"/>
    <p:sldId id="401" r:id="rId12"/>
    <p:sldId id="402" r:id="rId13"/>
    <p:sldId id="403" r:id="rId14"/>
    <p:sldId id="405" r:id="rId15"/>
    <p:sldId id="406" r:id="rId16"/>
    <p:sldId id="417" r:id="rId17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F68026"/>
    <a:srgbClr val="03244D"/>
    <a:srgbClr val="496E9C"/>
    <a:srgbClr val="6699FF"/>
    <a:srgbClr val="003399"/>
    <a:srgbClr val="0033CC"/>
    <a:srgbClr val="33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0" autoAdjust="0"/>
    <p:restoredTop sz="75773" autoAdjust="0"/>
  </p:normalViewPr>
  <p:slideViewPr>
    <p:cSldViewPr>
      <p:cViewPr varScale="1">
        <p:scale>
          <a:sx n="86" d="100"/>
          <a:sy n="86" d="100"/>
        </p:scale>
        <p:origin x="188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POSIX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Mach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The IPC system in the Mach OS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Shared Memory in POSIX Systems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BD20E21A-F8F2-894D-A93F-AE537535D25D}">
      <dgm:prSet phldrT="[Text]" custT="1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Unix</a:t>
          </a:r>
        </a:p>
      </dgm:t>
    </dgm:pt>
    <dgm:pt modelId="{8D89A05F-A56A-BD4B-AC5E-B142B3403C45}" type="parTrans" cxnId="{774253BC-1815-3A4C-BFA2-9C1A1243706C}">
      <dgm:prSet/>
      <dgm:spPr/>
      <dgm:t>
        <a:bodyPr/>
        <a:lstStyle/>
        <a:p>
          <a:endParaRPr lang="en-US"/>
        </a:p>
      </dgm:t>
    </dgm:pt>
    <dgm:pt modelId="{30875A37-14E3-4C49-B7B3-2F5C76CA8532}" type="sibTrans" cxnId="{774253BC-1815-3A4C-BFA2-9C1A1243706C}">
      <dgm:prSet/>
      <dgm:spPr/>
      <dgm:t>
        <a:bodyPr/>
        <a:lstStyle/>
        <a:p>
          <a:endParaRPr lang="en-US"/>
        </a:p>
      </dgm:t>
    </dgm:pt>
    <dgm:pt modelId="{9D0CDAEC-4012-4542-9866-353FDA8601D3}">
      <dgm:prSet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3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Ordinary Pipes (see also Project 2) in Unix</a:t>
          </a:r>
          <a:endParaRPr lang="en-US" sz="3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4EBC55-5C0F-504D-9CEC-93A65D7CD67C}" type="parTrans" cxnId="{11F930FD-F1D4-E349-BC30-7D3CFD2E5F4B}">
      <dgm:prSet/>
      <dgm:spPr/>
      <dgm:t>
        <a:bodyPr/>
        <a:lstStyle/>
        <a:p>
          <a:endParaRPr lang="en-US"/>
        </a:p>
      </dgm:t>
    </dgm:pt>
    <dgm:pt modelId="{6EF84252-0527-1B4D-88EF-7C6742A41B71}" type="sibTrans" cxnId="{11F930FD-F1D4-E349-BC30-7D3CFD2E5F4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3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3">
        <dgm:presLayoutVars>
          <dgm:bulletEnabled val="1"/>
        </dgm:presLayoutVars>
      </dgm:prSet>
      <dgm:spPr/>
    </dgm:pt>
    <dgm:pt modelId="{283774FF-D4EE-224A-8A6A-D8E0B2EE0946}" type="pres">
      <dgm:prSet presAssocID="{4B75A194-9719-40F7-8194-ABEDBDD52D30}" presName="sp" presStyleCnt="0"/>
      <dgm:spPr/>
    </dgm:pt>
    <dgm:pt modelId="{540E1084-8E4C-0941-ADFA-0C198269ECCA}" type="pres">
      <dgm:prSet presAssocID="{BD20E21A-F8F2-894D-A93F-AE537535D25D}" presName="composite" presStyleCnt="0"/>
      <dgm:spPr/>
    </dgm:pt>
    <dgm:pt modelId="{5B1C94EF-805F-CB49-8415-072CE0731D9A}" type="pres">
      <dgm:prSet presAssocID="{BD20E21A-F8F2-894D-A93F-AE537535D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3505C3C-6509-A94E-A6E6-4A49A3C10891}" type="pres">
      <dgm:prSet presAssocID="{BD20E21A-F8F2-894D-A93F-AE537535D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9F27D897-A08D-884A-B983-FB28716F2A80}" type="presOf" srcId="{9D0CDAEC-4012-4542-9866-353FDA8601D3}" destId="{53505C3C-6509-A94E-A6E6-4A49A3C10891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774253BC-1815-3A4C-BFA2-9C1A1243706C}" srcId="{EB7C0D9E-9654-4FA8-AA10-8416CD667475}" destId="{BD20E21A-F8F2-894D-A93F-AE537535D25D}" srcOrd="2" destOrd="0" parTransId="{8D89A05F-A56A-BD4B-AC5E-B142B3403C45}" sibTransId="{30875A37-14E3-4C49-B7B3-2F5C76CA8532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85B3E0F1-8629-2344-8EB3-F5190905BFAF}" type="presOf" srcId="{BD20E21A-F8F2-894D-A93F-AE537535D25D}" destId="{5B1C94EF-805F-CB49-8415-072CE0731D9A}" srcOrd="0" destOrd="0" presId="urn:microsoft.com/office/officeart/2005/8/layout/chevron2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11F930FD-F1D4-E349-BC30-7D3CFD2E5F4B}" srcId="{BD20E21A-F8F2-894D-A93F-AE537535D25D}" destId="{9D0CDAEC-4012-4542-9866-353FDA8601D3}" srcOrd="0" destOrd="0" parTransId="{F94EBC55-5C0F-504D-9CEC-93A65D7CD67C}" sibTransId="{6EF84252-0527-1B4D-88EF-7C6742A41B71}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A12ABF99-F66A-5A42-B463-38DD4F27D092}" type="presParOf" srcId="{067E5312-089B-48DC-B8EC-9E6FE94590BE}" destId="{283774FF-D4EE-224A-8A6A-D8E0B2EE0946}" srcOrd="3" destOrd="0" presId="urn:microsoft.com/office/officeart/2005/8/layout/chevron2"/>
    <dgm:cxn modelId="{21730464-2CD1-C54E-B6F4-AAB1C9393711}" type="presParOf" srcId="{067E5312-089B-48DC-B8EC-9E6FE94590BE}" destId="{540E1084-8E4C-0941-ADFA-0C198269ECCA}" srcOrd="4" destOrd="0" presId="urn:microsoft.com/office/officeart/2005/8/layout/chevron2"/>
    <dgm:cxn modelId="{C65381BF-2326-E149-893F-F98AC468687B}" type="presParOf" srcId="{540E1084-8E4C-0941-ADFA-0C198269ECCA}" destId="{5B1C94EF-805F-CB49-8415-072CE0731D9A}" srcOrd="0" destOrd="0" presId="urn:microsoft.com/office/officeart/2005/8/layout/chevron2"/>
    <dgm:cxn modelId="{FDEE3950-9FB6-944A-B5FD-15349E0520C3}" type="presParOf" srcId="{540E1084-8E4C-0941-ADFA-0C198269ECCA}" destId="{53505C3C-6509-A94E-A6E6-4A49A3C10891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64728" y="265406"/>
          <a:ext cx="1764859" cy="123540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" panose="020F0502020204030204" pitchFamily="34" charset="0"/>
              <a:cs typeface="Calibri" panose="020F0502020204030204" pitchFamily="34" charset="0"/>
            </a:rPr>
            <a:t>POSIX</a:t>
          </a:r>
        </a:p>
      </dsp:txBody>
      <dsp:txXfrm rot="-5400000">
        <a:off x="2" y="618378"/>
        <a:ext cx="1235401" cy="529458"/>
      </dsp:txXfrm>
    </dsp:sp>
    <dsp:sp modelId="{8DD32222-7FD1-4D44-9569-8990D5FC1DE1}">
      <dsp:nvSpPr>
        <dsp:cNvPr id="0" name=""/>
        <dsp:cNvSpPr/>
      </dsp:nvSpPr>
      <dsp:spPr>
        <a:xfrm rot="5400000">
          <a:off x="4711371" y="-3475292"/>
          <a:ext cx="1147158" cy="80990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b="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Shared Memory in POSIX Systems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35401" y="56678"/>
        <a:ext cx="8043098" cy="1035158"/>
      </dsp:txXfrm>
    </dsp:sp>
    <dsp:sp modelId="{B7F0D56F-B6AA-4702-8D3C-0269DB547BC3}">
      <dsp:nvSpPr>
        <dsp:cNvPr id="0" name=""/>
        <dsp:cNvSpPr/>
      </dsp:nvSpPr>
      <dsp:spPr>
        <a:xfrm rot="5400000">
          <a:off x="-264728" y="1837755"/>
          <a:ext cx="1764859" cy="123540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" panose="020F0502020204030204" pitchFamily="34" charset="0"/>
              <a:cs typeface="Calibri" panose="020F0502020204030204" pitchFamily="34" charset="0"/>
            </a:rPr>
            <a:t>Mach</a:t>
          </a:r>
        </a:p>
      </dsp:txBody>
      <dsp:txXfrm rot="-5400000">
        <a:off x="2" y="2190727"/>
        <a:ext cx="1235401" cy="529458"/>
      </dsp:txXfrm>
    </dsp:sp>
    <dsp:sp modelId="{3982FFF4-760C-46A3-874D-044CAA38386C}">
      <dsp:nvSpPr>
        <dsp:cNvPr id="0" name=""/>
        <dsp:cNvSpPr/>
      </dsp:nvSpPr>
      <dsp:spPr>
        <a:xfrm rot="5400000">
          <a:off x="4711371" y="-1902943"/>
          <a:ext cx="1147158" cy="80990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The IPC system in the Mach OS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35401" y="1629027"/>
        <a:ext cx="8043098" cy="1035158"/>
      </dsp:txXfrm>
    </dsp:sp>
    <dsp:sp modelId="{5B1C94EF-805F-CB49-8415-072CE0731D9A}">
      <dsp:nvSpPr>
        <dsp:cNvPr id="0" name=""/>
        <dsp:cNvSpPr/>
      </dsp:nvSpPr>
      <dsp:spPr>
        <a:xfrm rot="5400000">
          <a:off x="-264728" y="3410105"/>
          <a:ext cx="1764859" cy="1235401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Unix</a:t>
          </a:r>
        </a:p>
      </dsp:txBody>
      <dsp:txXfrm rot="-5400000">
        <a:off x="2" y="3763077"/>
        <a:ext cx="1235401" cy="529458"/>
      </dsp:txXfrm>
    </dsp:sp>
    <dsp:sp modelId="{53505C3C-6509-A94E-A6E6-4A49A3C10891}">
      <dsp:nvSpPr>
        <dsp:cNvPr id="0" name=""/>
        <dsp:cNvSpPr/>
      </dsp:nvSpPr>
      <dsp:spPr>
        <a:xfrm rot="5400000">
          <a:off x="4711371" y="-330593"/>
          <a:ext cx="1147158" cy="80990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3200" kern="120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rPr>
            <a:t>Ordinary Pipes (see also Project 2) in Unix</a:t>
          </a:r>
          <a:endParaRPr lang="en-US" sz="32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1235401" y="3201377"/>
        <a:ext cx="8043098" cy="1035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A3B223F9-B2F2-485B-94DA-E275C2F90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A5DE078-E018-42FA-9DFB-9983760F4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35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2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link may be unidirectional, but is usually bi-directional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http://man7.org/</a:t>
            </a:r>
            <a:r>
              <a:rPr lang="en-US" dirty="0" err="1"/>
              <a:t>linux</a:t>
            </a:r>
            <a:r>
              <a:rPr lang="en-US" dirty="0"/>
              <a:t>/man-pages/man2/mmap.2.html</a:t>
            </a:r>
          </a:p>
          <a:p>
            <a:endParaRPr lang="en-US" dirty="0"/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mmap</a:t>
            </a:r>
            <a:r>
              <a:rPr lang="en-US" dirty="0"/>
              <a:t>() creates a new mapping in the virtual address space of </a:t>
            </a:r>
            <a:r>
              <a:rPr lang="en-US" dirty="0" err="1"/>
              <a:t>thecalling</a:t>
            </a:r>
            <a:r>
              <a:rPr lang="en-US" dirty="0"/>
              <a:t> </a:t>
            </a:r>
            <a:r>
              <a:rPr lang="en-US" dirty="0" err="1"/>
              <a:t>process.The</a:t>
            </a:r>
            <a:r>
              <a:rPr lang="en-US" dirty="0"/>
              <a:t> starting address for the new mapping </a:t>
            </a:r>
            <a:r>
              <a:rPr lang="en-US" dirty="0" err="1"/>
              <a:t>isspecified</a:t>
            </a:r>
            <a:r>
              <a:rPr lang="en-US" dirty="0"/>
              <a:t> </a:t>
            </a:r>
            <a:r>
              <a:rPr lang="en-US" dirty="0" err="1"/>
              <a:t>in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addr</a:t>
            </a:r>
            <a:r>
              <a:rPr lang="en-US" dirty="0" err="1"/>
              <a:t>.The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length</a:t>
            </a:r>
            <a:r>
              <a:rPr lang="en-US" dirty="0" err="1"/>
              <a:t>argument</a:t>
            </a:r>
            <a:r>
              <a:rPr lang="en-US" dirty="0"/>
              <a:t> specifies the length of </a:t>
            </a:r>
            <a:r>
              <a:rPr lang="en-US" dirty="0" err="1"/>
              <a:t>themapping</a:t>
            </a:r>
            <a:r>
              <a:rPr lang="en-US" dirty="0"/>
              <a:t> (which must be greater than 0).</a:t>
            </a:r>
            <a:r>
              <a:rPr lang="en-US" dirty="0" err="1"/>
              <a:t>If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addr</a:t>
            </a:r>
            <a:r>
              <a:rPr lang="en-US" dirty="0" err="1"/>
              <a:t>is</a:t>
            </a:r>
            <a:r>
              <a:rPr lang="en-US" dirty="0"/>
              <a:t> NULL, then the kernel chooses the address at which </a:t>
            </a:r>
            <a:r>
              <a:rPr lang="en-US" dirty="0" err="1"/>
              <a:t>tocreate</a:t>
            </a:r>
            <a:r>
              <a:rPr lang="en-US" dirty="0"/>
              <a:t> the mapping; this is the most portable method of creating anew </a:t>
            </a:r>
            <a:r>
              <a:rPr lang="en-US" dirty="0" err="1"/>
              <a:t>mapping.If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addr</a:t>
            </a:r>
            <a:r>
              <a:rPr lang="en-US" dirty="0" err="1"/>
              <a:t>is</a:t>
            </a:r>
            <a:r>
              <a:rPr lang="en-US" dirty="0"/>
              <a:t> not NULL, then the kernel takes it as a </a:t>
            </a:r>
            <a:r>
              <a:rPr lang="en-US" dirty="0" err="1"/>
              <a:t>hintabout</a:t>
            </a:r>
            <a:r>
              <a:rPr lang="en-US" dirty="0"/>
              <a:t> where to place the mapping; on Linux, the mapping will </a:t>
            </a:r>
            <a:r>
              <a:rPr lang="en-US" dirty="0" err="1"/>
              <a:t>becreated</a:t>
            </a:r>
            <a:r>
              <a:rPr lang="en-US" dirty="0"/>
              <a:t> at a nearby page </a:t>
            </a:r>
            <a:r>
              <a:rPr lang="en-US" dirty="0" err="1"/>
              <a:t>boundary.The</a:t>
            </a:r>
            <a:r>
              <a:rPr lang="en-US" dirty="0"/>
              <a:t> address of the new mapping </a:t>
            </a:r>
            <a:r>
              <a:rPr lang="en-US" dirty="0" err="1"/>
              <a:t>isreturned</a:t>
            </a:r>
            <a:r>
              <a:rPr lang="en-US" dirty="0"/>
              <a:t> as the result of the call.</a:t>
            </a:r>
          </a:p>
          <a:p>
            <a:endParaRPr lang="en-US" dirty="0"/>
          </a:p>
          <a:p>
            <a:r>
              <a:rPr lang="en-US" dirty="0" err="1"/>
              <a:t>ptr</a:t>
            </a:r>
            <a:r>
              <a:rPr lang="en-US" dirty="0"/>
              <a:t> refers to memory resource in the process, </a:t>
            </a:r>
            <a:r>
              <a:rPr lang="en-US" dirty="0" err="1"/>
              <a:t>fd</a:t>
            </a:r>
            <a:r>
              <a:rPr lang="en-US" dirty="0"/>
              <a:t> is the </a:t>
            </a:r>
            <a:r>
              <a:rPr lang="en-US" dirty="0" err="1"/>
              <a:t>shm</a:t>
            </a:r>
            <a:r>
              <a:rPr lang="en-US" dirty="0"/>
              <a:t>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5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82812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2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2019 Spring:</a:t>
            </a: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Continue from Lec07b Slide 12 (Ex. 7).</a:t>
            </a: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-65" charset="0"/>
                <a:ea typeface="ＭＳ Ｐゴシック" pitchFamily="-65" charset="-128"/>
                <a:cs typeface="ＭＳ Ｐゴシック" pitchFamily="-65" charset="-128"/>
              </a:rPr>
              <a:t>Overview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Regardless of computer architecture design: SMP, MPP.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503030403020204" pitchFamily="34" charset="0"/>
              </a:rPr>
              <a:t>posix_ipc</a:t>
            </a:r>
            <a:r>
              <a:rPr lang="en-US" b="0" i="0" dirty="0">
                <a:solidFill>
                  <a:srgbClr val="464646"/>
                </a:solidFill>
                <a:effectLst/>
                <a:latin typeface="Source Sans Pro" panose="020B0503030403020204" pitchFamily="34" charset="0"/>
              </a:rPr>
              <a:t> is a Python module (written in C) that permits creation and manipulation of POSIX inter-process semaphores, shared memory and message queues on platforms supporting the POSIX Realtime Extensions a.k.a. POSIX 1003.1b-1993. This includes nearly all </a:t>
            </a: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503030403020204" pitchFamily="34" charset="0"/>
              </a:rPr>
              <a:t>Unices</a:t>
            </a:r>
            <a:r>
              <a:rPr lang="en-US" b="0" i="0">
                <a:solidFill>
                  <a:srgbClr val="464646"/>
                </a:solidFill>
                <a:effectLst/>
                <a:latin typeface="Source Sans Pro" panose="020B0503030403020204" pitchFamily="34" charset="0"/>
              </a:rPr>
              <a:t> and Windows + Cygwin 1.7.</a:t>
            </a:r>
            <a:endParaRPr lang="en-US"/>
          </a:p>
          <a:p>
            <a:endParaRPr lang="en-US" dirty="0"/>
          </a:p>
          <a:p>
            <a:r>
              <a:rPr lang="en-US" dirty="0"/>
              <a:t>POSIX shared memory is supported since Linux 2.4 and </a:t>
            </a:r>
            <a:r>
              <a:rPr lang="en-US" dirty="0" err="1"/>
              <a:t>glibc</a:t>
            </a:r>
            <a:r>
              <a:rPr lang="en-US" dirty="0"/>
              <a:t> 2.2. </a:t>
            </a:r>
          </a:p>
          <a:p>
            <a:r>
              <a:rPr lang="en-US" dirty="0"/>
              <a:t>Current Version: 4.15. Jan. 28, 2018</a:t>
            </a:r>
          </a:p>
          <a:p>
            <a:endParaRPr lang="en-US" dirty="0"/>
          </a:p>
          <a:p>
            <a:r>
              <a:rPr lang="en-US" dirty="0"/>
              <a:t>Reference: https://</a:t>
            </a:r>
            <a:r>
              <a:rPr lang="en-US" dirty="0" err="1"/>
              <a:t>www.kernel.org</a:t>
            </a:r>
            <a:r>
              <a:rPr lang="en-US" dirty="0"/>
              <a:t>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7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Reference: http://man7.org/</a:t>
            </a:r>
            <a:r>
              <a:rPr lang="en-US" sz="1200" b="0" dirty="0" err="1">
                <a:solidFill>
                  <a:srgbClr val="03244D"/>
                </a:solidFill>
                <a:latin typeface="Calibri" charset="0"/>
              </a:rPr>
              <a:t>linux</a:t>
            </a:r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/man-pages/man7/shm_overview.7.html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b="0" dirty="0">
                <a:solidFill>
                  <a:srgbClr val="03244D"/>
                </a:solidFill>
                <a:latin typeface="Calibri" charset="0"/>
              </a:rPr>
              <a:t>Since kernel 2.6.19,</a:t>
            </a:r>
          </a:p>
          <a:p>
            <a:endParaRPr lang="en-US" sz="1200" b="0" dirty="0">
              <a:solidFill>
                <a:srgbClr val="03244D"/>
              </a:solidFill>
              <a:latin typeface="Calibri" charset="0"/>
            </a:endParaRPr>
          </a:p>
          <a:p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Reference: http://man7.org/</a:t>
            </a:r>
            <a:r>
              <a:rPr lang="en-US" sz="1200" b="0" dirty="0" err="1">
                <a:solidFill>
                  <a:srgbClr val="03244D"/>
                </a:solidFill>
                <a:latin typeface="Calibri" charset="0"/>
              </a:rPr>
              <a:t>linux</a:t>
            </a:r>
            <a:r>
              <a:rPr lang="en-US" sz="1200" b="0" dirty="0">
                <a:solidFill>
                  <a:srgbClr val="03244D"/>
                </a:solidFill>
                <a:latin typeface="Calibri" charset="0"/>
              </a:rPr>
              <a:t>/man-pages/man7/shm_overview.7.html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3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3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propose 4 out of 6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6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47776"/>
            <a:ext cx="11582400" cy="52292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COMP7500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047E087-DE5A-45F4-BB8B-F3F852350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228600"/>
            <a:ext cx="7810500" cy="147081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DD550C"/>
                </a:solidFill>
                <a:ea typeface="MS PGothic" charset="0"/>
              </a:rPr>
              <a:t>Lecture 07 Exercise  7: </a:t>
            </a:r>
            <a:br>
              <a:rPr lang="en-US" dirty="0">
                <a:solidFill>
                  <a:srgbClr val="DD550C"/>
                </a:solidFill>
                <a:ea typeface="MS PGothic" charset="0"/>
              </a:rPr>
            </a:br>
            <a:r>
              <a:rPr lang="en-US" altLang="en-US" dirty="0"/>
              <a:t>Mailbox Sharing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E9706A9-41CE-4335-AD94-C479D8E645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11049000" cy="2080418"/>
          </a:xfrm>
        </p:spPr>
        <p:txBody>
          <a:bodyPr/>
          <a:lstStyle/>
          <a:p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P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</a:t>
            </a:r>
            <a:r>
              <a:rPr lang="en-US" altLang="en-US" dirty="0"/>
              <a:t> and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3</a:t>
            </a:r>
            <a:r>
              <a:rPr lang="en-US" altLang="en-US" dirty="0"/>
              <a:t> share mailbox A</a:t>
            </a:r>
          </a:p>
          <a:p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, sends;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and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3</a:t>
            </a:r>
            <a:r>
              <a:rPr lang="en-US" altLang="en-US" dirty="0"/>
              <a:t> receive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DD550C"/>
                </a:solidFill>
              </a:rPr>
              <a:t>Who</a:t>
            </a:r>
            <a:r>
              <a:rPr lang="en-US" altLang="en-US" dirty="0"/>
              <a:t> gets the message?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E7D61-AD18-4155-835D-40E3E4706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3886200"/>
            <a:ext cx="11049000" cy="23018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r>
              <a:rPr lang="en-US" altLang="en-US" b="0" kern="0" dirty="0"/>
              <a:t>Allow a link to be associated with at most two processes</a:t>
            </a:r>
          </a:p>
          <a:p>
            <a:r>
              <a:rPr lang="en-US" altLang="en-US" b="0" kern="0" dirty="0"/>
              <a:t>Allow only one process at a time to execute a receive operation</a:t>
            </a:r>
          </a:p>
          <a:p>
            <a:r>
              <a:rPr lang="en-US" altLang="en-US" b="0" kern="0" dirty="0"/>
              <a:t>Allow the system to select </a:t>
            </a:r>
            <a:r>
              <a:rPr lang="en-US" altLang="en-US" b="0" kern="0" dirty="0">
                <a:solidFill>
                  <a:srgbClr val="DD550C"/>
                </a:solidFill>
              </a:rPr>
              <a:t>arbitrarily</a:t>
            </a:r>
            <a:r>
              <a:rPr lang="en-US" altLang="en-US" b="0" kern="0" dirty="0"/>
              <a:t> the receiver. Sender is </a:t>
            </a:r>
            <a:r>
              <a:rPr lang="en-US" altLang="en-US" b="0" kern="0" dirty="0">
                <a:solidFill>
                  <a:srgbClr val="DD550C"/>
                </a:solidFill>
              </a:rPr>
              <a:t>notified</a:t>
            </a:r>
            <a:r>
              <a:rPr lang="en-US" altLang="en-US" b="0" kern="0" dirty="0"/>
              <a:t> who the receiver was.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201E2-1842-4B07-83D4-09C27DB7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81" y="523014"/>
            <a:ext cx="3058386" cy="3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4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514600"/>
            <a:ext cx="11760200" cy="3810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sz="280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shm_unlink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ftruncate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 /* write a shared memory object */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/* read from the shared memory */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11353800" cy="22098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Exercise  3: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Given the following four operations, what is the correct sequence of these operations for producers and consumers? 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80C43-1C1E-1340-B510-17EBF8040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743200"/>
            <a:ext cx="6934200" cy="1877437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Producer: open-&gt;set size-&gt;map-&gt;write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Consumer: open-&gt;map-&gt;read-&gt;unlink</a:t>
            </a:r>
          </a:p>
        </p:txBody>
      </p:sp>
    </p:spTree>
    <p:extLst>
      <p:ext uri="{BB962C8B-B14F-4D97-AF65-F5344CB8AC3E}">
        <p14:creationId xmlns:p14="http://schemas.microsoft.com/office/powerpoint/2010/main" val="30936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438400"/>
            <a:ext cx="9829800" cy="3124200"/>
          </a:xfrm>
          <a:ln w="114300" cmpd="thickThin">
            <a:solidFill>
              <a:srgbClr val="DD550C"/>
            </a:solidFill>
          </a:ln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To change the ownership of a shared memory object: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fchown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To change the permissions of a shared memory object: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fchmod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11049000" cy="16764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Exercise  4: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you design two security-related operations for the POSIX shared memory?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BBA82-3327-B04E-B141-9A8CB701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07" y="1037221"/>
            <a:ext cx="7662793" cy="488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AEB2B-0BA7-414D-852E-CB95E6B7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1000"/>
            <a:ext cx="4806950" cy="31009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04BE66-924B-2D47-B0B0-86AC6DD93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28601"/>
            <a:ext cx="5410200" cy="80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324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IPC POSIX Producer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7BB42E1-DF6D-E546-9A5F-4B259AC7CFE0}"/>
              </a:ext>
            </a:extLst>
          </p:cNvPr>
          <p:cNvSpPr txBox="1">
            <a:spLocks noChangeArrowheads="1"/>
          </p:cNvSpPr>
          <p:nvPr/>
        </p:nvSpPr>
        <p:spPr>
          <a:xfrm>
            <a:off x="419928" y="3494671"/>
            <a:ext cx="4615622" cy="25441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/>
            <a:r>
              <a:rPr lang="en-US" sz="3200" b="0" kern="0" dirty="0">
                <a:solidFill>
                  <a:srgbClr val="DD550C"/>
                </a:solidFill>
                <a:ea typeface="MS PGothic" charset="0"/>
              </a:rPr>
              <a:t>Exercise  5: </a:t>
            </a:r>
            <a:r>
              <a:rPr lang="en-US" altLang="en-US" sz="3200" b="0" kern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explain the </a:t>
            </a:r>
            <a:r>
              <a:rPr lang="en-US" altLang="en-US" sz="3200" b="0" kern="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3200" b="0" kern="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3200" b="0" kern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 (e.g., input parameters)? Which two items are linked together? </a:t>
            </a:r>
            <a:endParaRPr lang="en-US" altLang="en-US" sz="3200" b="0" kern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36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A04BE66-924B-2D47-B0B0-86AC6DD93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28600"/>
            <a:ext cx="62484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324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IPC POSIX Consumer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41A90-9836-D941-A82A-1014C504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4419600" cy="1895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46DFD-CD42-794F-8F69-11865C32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53956"/>
            <a:ext cx="7624250" cy="4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DF333-8E90-FC43-A38A-1A21AB68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33400"/>
            <a:ext cx="7924800" cy="55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93C3F-C550-9149-AF8C-70194387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"/>
            <a:ext cx="7467600" cy="61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0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Review Exercises (</a:t>
            </a:r>
            <a:r>
              <a:rPr lang="en-US" altLang="en-US" dirty="0" err="1">
                <a:solidFill>
                  <a:srgbClr val="DD550C"/>
                </a:solidFill>
              </a:rPr>
              <a:t>Plickers</a:t>
            </a:r>
            <a:r>
              <a:rPr lang="en-US" altLang="en-US" dirty="0"/>
              <a:t>)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19550" y="2033156"/>
            <a:ext cx="7105650" cy="36818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>
                <a:ea typeface="MS PGothic" charset="0"/>
              </a:rPr>
              <a:t>What does POSIX mean? </a:t>
            </a:r>
          </a:p>
          <a:p>
            <a:pPr>
              <a:lnSpc>
                <a:spcPct val="90000"/>
              </a:lnSpc>
            </a:pPr>
            <a:endParaRPr lang="en-US" sz="3600" dirty="0">
              <a:ea typeface="MS PGothic" charset="0"/>
            </a:endParaRPr>
          </a:p>
          <a:p>
            <a:pPr>
              <a:lnSpc>
                <a:spcPct val="90000"/>
              </a:lnSpc>
            </a:pPr>
            <a:endParaRPr lang="en-US" sz="3600" dirty="0">
              <a:ea typeface="MS PGothic" charset="0"/>
            </a:endParaRPr>
          </a:p>
          <a:p>
            <a:pPr>
              <a:lnSpc>
                <a:spcPct val="90000"/>
              </a:lnSpc>
            </a:pPr>
            <a:r>
              <a:rPr lang="en-US" sz="3600" dirty="0">
                <a:ea typeface="MS PGothic" charset="0"/>
              </a:rPr>
              <a:t>What is the IPC mechanism in POSIX systems?</a:t>
            </a: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7170547B-6060-420B-9301-584B8408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33156"/>
            <a:ext cx="3058386" cy="30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2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00600" y="30480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 7500</a:t>
            </a:r>
            <a:r>
              <a:rPr lang="en-US" altLang="zh-Han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/7506</a:t>
            </a: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84767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1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219325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sz="3600" b="0" kern="0" dirty="0">
                <a:solidFill>
                  <a:srgbClr val="03244D"/>
                </a:solidFill>
              </a:rPr>
              <a:t>Examples of IPC Systems:</a:t>
            </a:r>
          </a:p>
          <a:p>
            <a:r>
              <a:rPr lang="en-US" sz="3600" b="0" kern="0" dirty="0">
                <a:solidFill>
                  <a:srgbClr val="03244D"/>
                </a:solidFill>
              </a:rPr>
              <a:t>POSIX Shared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8F53A0DB-8932-49B5-87DC-8D65CADAE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5600" y="688705"/>
            <a:ext cx="10363200" cy="5079999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1066800"/>
          </a:xfrm>
        </p:spPr>
        <p:txBody>
          <a:bodyPr/>
          <a:lstStyle/>
          <a:p>
            <a:r>
              <a:rPr lang="en-US" dirty="0"/>
              <a:t>Examples of IPC Systems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04708"/>
              </p:ext>
            </p:extLst>
          </p:nvPr>
        </p:nvGraphicFramePr>
        <p:xfrm>
          <a:off x="1428750" y="1295400"/>
          <a:ext cx="9334500" cy="4910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60574D1-AC5C-FC44-9273-E840A174A986}"/>
              </a:ext>
            </a:extLst>
          </p:cNvPr>
          <p:cNvSpPr/>
          <p:nvPr/>
        </p:nvSpPr>
        <p:spPr>
          <a:xfrm>
            <a:off x="2667000" y="1295400"/>
            <a:ext cx="8096250" cy="11430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9AF9-7B1F-6249-ACCB-3781021A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838200"/>
          </a:xfrm>
        </p:spPr>
        <p:txBody>
          <a:bodyPr/>
          <a:lstStyle/>
          <a:p>
            <a:r>
              <a:rPr lang="en-US" dirty="0"/>
              <a:t>What is the POSIX Shared Memory?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4DF8-F5A8-744B-A494-21829FB75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7924800" cy="1077218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API: To allow processes to communicate information by sharing a region of memory.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88AB66-9DA8-EF42-B61B-E4069C43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64" y="3124200"/>
            <a:ext cx="6167536" cy="28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C47E4-5C41-7C47-B7A2-BC71E162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76" y="3140597"/>
            <a:ext cx="5632052" cy="28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70F2-8331-7D4A-9943-DCC6FE3B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31894-64D7-6144-A267-AE43DD94E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1450101"/>
            <a:ext cx="6934200" cy="1077218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POSIX shared memory objects have kernel persistence</a:t>
            </a:r>
            <a:r>
              <a:rPr lang="en-US" alt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F2822-7465-6141-BE79-E6613C7D9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505200"/>
            <a:ext cx="5410200" cy="2369880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3200" b="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object exists until</a:t>
            </a:r>
          </a:p>
          <a:p>
            <a:pPr marL="571500" lvl="1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processes have unmapped the object and </a:t>
            </a:r>
          </a:p>
          <a:p>
            <a:pPr marL="571500" lvl="1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object has been deleted</a:t>
            </a:r>
            <a:endParaRPr lang="en-US" alt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own Arrow 8">
            <a:extLst>
              <a:ext uri="{FF2B5EF4-FFF2-40B4-BE49-F238E27FC236}">
                <a16:creationId xmlns:a16="http://schemas.microsoft.com/office/drawing/2014/main" id="{FC6D961D-B4DC-8D4A-984A-364F96810A6F}"/>
              </a:ext>
            </a:extLst>
          </p:cNvPr>
          <p:cNvSpPr/>
          <p:nvPr/>
        </p:nvSpPr>
        <p:spPr bwMode="auto">
          <a:xfrm>
            <a:off x="3044771" y="2565419"/>
            <a:ext cx="765229" cy="863581"/>
          </a:xfrm>
          <a:prstGeom prst="downArrow">
            <a:avLst/>
          </a:prstGeom>
          <a:solidFill>
            <a:srgbClr val="DD550C"/>
          </a:solidFill>
          <a:ln w="9525" cap="flat" cmpd="sng" algn="ctr">
            <a:solidFill>
              <a:srgbClr val="DD55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-65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26358-56FE-AC4F-8EE3-9D175DD6E04E}"/>
              </a:ext>
            </a:extLst>
          </p:cNvPr>
          <p:cNvSpPr txBox="1"/>
          <p:nvPr/>
        </p:nvSpPr>
        <p:spPr>
          <a:xfrm>
            <a:off x="6248400" y="4376409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2B3657-DA85-7A4D-A69F-3DBEE2F786D4}"/>
              </a:ext>
            </a:extLst>
          </p:cNvPr>
          <p:cNvGrpSpPr/>
          <p:nvPr/>
        </p:nvGrpSpPr>
        <p:grpSpPr>
          <a:xfrm>
            <a:off x="7315200" y="2575361"/>
            <a:ext cx="2971800" cy="3186043"/>
            <a:chOff x="7315200" y="2575361"/>
            <a:chExt cx="2971800" cy="31860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1FF56B-FD11-084D-AF44-E75330755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514635"/>
              <a:ext cx="2971800" cy="2246769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9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system is shut down.</a:t>
              </a: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endParaRPr lang="en-US" altLang="en-US" sz="28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66276B5B-9361-9E45-9F1F-272512B324AA}"/>
                </a:ext>
              </a:extLst>
            </p:cNvPr>
            <p:cNvSpPr/>
            <p:nvPr/>
          </p:nvSpPr>
          <p:spPr bwMode="auto">
            <a:xfrm>
              <a:off x="8302571" y="2575361"/>
              <a:ext cx="765229" cy="863581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97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9AF9-7B1F-6249-ACCB-3781021A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838200"/>
          </a:xfrm>
        </p:spPr>
        <p:txBody>
          <a:bodyPr/>
          <a:lstStyle/>
          <a:p>
            <a:r>
              <a:rPr lang="en-US" sz="4000" dirty="0">
                <a:solidFill>
                  <a:srgbClr val="DD550C"/>
                </a:solidFill>
              </a:rPr>
              <a:t>Exercise 1: </a:t>
            </a:r>
            <a:r>
              <a:rPr lang="en-US" sz="4000" dirty="0"/>
              <a:t>Accessing POSIX Shared Memory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4DF8-F5A8-744B-A494-21829FB75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24097"/>
            <a:ext cx="4572000" cy="2062103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   Shared memory objects are created in a virtual </a:t>
            </a:r>
            <a:r>
              <a:rPr lang="en-US" altLang="en-US" sz="3200" b="0" dirty="0">
                <a:solidFill>
                  <a:srgbClr val="DD550C"/>
                </a:solidFill>
                <a:latin typeface="Calibri" charset="0"/>
              </a:rPr>
              <a:t>file system</a:t>
            </a: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, mounted under </a:t>
            </a:r>
            <a:r>
              <a:rPr lang="en-US" altLang="en-US" sz="3200" b="0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/dev/</a:t>
            </a:r>
            <a:r>
              <a:rPr lang="en-US" altLang="en-US" sz="3200" b="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</a:t>
            </a:r>
            <a:endParaRPr lang="en-US" altLang="en-US" sz="3200" b="0" dirty="0">
              <a:solidFill>
                <a:srgbClr val="03244D"/>
              </a:solidFill>
              <a:latin typeface="Calibri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208CC-A8D3-A54D-8FA2-00AB0D06060B}"/>
              </a:ext>
            </a:extLst>
          </p:cNvPr>
          <p:cNvGrpSpPr/>
          <p:nvPr/>
        </p:nvGrpSpPr>
        <p:grpSpPr>
          <a:xfrm>
            <a:off x="5867400" y="1824097"/>
            <a:ext cx="5334000" cy="4500503"/>
            <a:chOff x="5867400" y="1671697"/>
            <a:chExt cx="5334000" cy="45005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399C3A-EB99-9644-B8A7-FB5773961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1671697"/>
              <a:ext cx="5334000" cy="2062103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9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US" sz="3200" b="0" dirty="0">
                  <a:solidFill>
                    <a:srgbClr val="03244D"/>
                  </a:solidFill>
                  <a:latin typeface="Calibri" charset="0"/>
                </a:rPr>
                <a:t>    In Linux, </a:t>
              </a:r>
              <a:r>
                <a:rPr lang="en-US" altLang="en-US" sz="3200" b="0" dirty="0">
                  <a:solidFill>
                    <a:srgbClr val="DD550C"/>
                  </a:solidFill>
                  <a:latin typeface="Calibri" charset="0"/>
                </a:rPr>
                <a:t>access control</a:t>
              </a:r>
              <a:r>
                <a:rPr lang="en-US" altLang="en-US" sz="3200" b="0" dirty="0">
                  <a:solidFill>
                    <a:srgbClr val="03244D"/>
                  </a:solidFill>
                  <a:latin typeface="Calibri" charset="0"/>
                </a:rPr>
                <a:t> lists (ACLs) are used to control the permissions of objects in the virtual filesystem.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AC6ECC-933F-EA4E-8BE8-D6D4BDC9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0" y="3962400"/>
              <a:ext cx="2209800" cy="22098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CC0F7C-8D8A-8F45-90DB-B775DE3C3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140200"/>
            <a:ext cx="2184400" cy="218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2A3798-F09B-D348-9269-8790117AB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1180812"/>
            <a:ext cx="8356600" cy="584775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   What </a:t>
            </a:r>
            <a:r>
              <a:rPr lang="en-US" altLang="en-US" sz="3200" b="0" dirty="0">
                <a:solidFill>
                  <a:srgbClr val="DD550C"/>
                </a:solidFill>
                <a:latin typeface="Calibri" charset="0"/>
              </a:rPr>
              <a:t>security feature </a:t>
            </a: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should be built in </a:t>
            </a:r>
            <a:r>
              <a:rPr lang="en-US" altLang="en-US" sz="3200" b="0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</a:t>
            </a:r>
            <a:r>
              <a:rPr lang="en-US" altLang="en-US" sz="3200" b="0" dirty="0">
                <a:solidFill>
                  <a:srgbClr val="03244D"/>
                </a:solidFill>
                <a:latin typeface="Calibri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629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C33F3-D3A6-6546-8E55-0231B733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2192000" cy="609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A3A9E9-5C3A-864A-AA65-4FDDA13DFBEC}"/>
              </a:ext>
            </a:extLst>
          </p:cNvPr>
          <p:cNvSpPr/>
          <p:nvPr/>
        </p:nvSpPr>
        <p:spPr>
          <a:xfrm>
            <a:off x="1219200" y="3733800"/>
            <a:ext cx="2209800" cy="71647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E2096-850F-0546-A9E8-83F2294B46EE}"/>
              </a:ext>
            </a:extLst>
          </p:cNvPr>
          <p:cNvSpPr/>
          <p:nvPr/>
        </p:nvSpPr>
        <p:spPr>
          <a:xfrm>
            <a:off x="8686800" y="2636324"/>
            <a:ext cx="2209800" cy="71647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80C96-7168-6240-B2F0-4275DE77F82F}"/>
              </a:ext>
            </a:extLst>
          </p:cNvPr>
          <p:cNvSpPr/>
          <p:nvPr/>
        </p:nvSpPr>
        <p:spPr>
          <a:xfrm>
            <a:off x="4953000" y="3657600"/>
            <a:ext cx="2133600" cy="716476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F8A8D-4473-0E40-8FB8-C7A1D80B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8790"/>
            <a:ext cx="7823200" cy="6108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A3A9E9-5C3A-864A-AA65-4FDDA13DFBEC}"/>
              </a:ext>
            </a:extLst>
          </p:cNvPr>
          <p:cNvSpPr/>
          <p:nvPr/>
        </p:nvSpPr>
        <p:spPr>
          <a:xfrm>
            <a:off x="3352800" y="1752600"/>
            <a:ext cx="914400" cy="8382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E2096-850F-0546-A9E8-83F2294B46EE}"/>
              </a:ext>
            </a:extLst>
          </p:cNvPr>
          <p:cNvSpPr/>
          <p:nvPr/>
        </p:nvSpPr>
        <p:spPr>
          <a:xfrm>
            <a:off x="8064500" y="4343400"/>
            <a:ext cx="927100" cy="914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80C96-7168-6240-B2F0-4275DE77F82F}"/>
              </a:ext>
            </a:extLst>
          </p:cNvPr>
          <p:cNvSpPr/>
          <p:nvPr/>
        </p:nvSpPr>
        <p:spPr>
          <a:xfrm>
            <a:off x="5638800" y="3124200"/>
            <a:ext cx="914400" cy="9144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11353800" cy="4267200"/>
          </a:xfrm>
          <a:ln w="114300" cmpd="thickThin">
            <a:solidFill>
              <a:srgbClr val="DD550C"/>
            </a:solidFill>
          </a:ln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new </a:t>
            </a:r>
            <a:r>
              <a:rPr lang="en-US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</a:t>
            </a:r>
            <a:r>
              <a:rPr lang="en-US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object: </a:t>
            </a:r>
            <a:r>
              <a:rPr lang="en-US" dirty="0" err="1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Close the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Map the shared memory object into the virtual address: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 err="1"/>
              <a:t>Unmap</a:t>
            </a:r>
            <a:r>
              <a:rPr lang="en-US" dirty="0"/>
              <a:t> the shared memory object: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munmap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324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Set the size of the shared memory object: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ftruncate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Remove a shared memory object name: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shm_unlink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rgbClr val="0324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10E054-6EF3-47F2-9179-383ECC240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1049000" cy="1676400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D550C"/>
                </a:solidFill>
                <a:ea typeface="MS PGothic" charset="0"/>
              </a:rPr>
              <a:t>Exercise  2: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you design four basic POSIX shared memory operations?</a:t>
            </a:r>
            <a:endParaRPr lang="en-US" altLang="en-US" b="0" dirty="0">
              <a:solidFill>
                <a:srgbClr val="032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9038</TotalTime>
  <Words>821</Words>
  <Application>Microsoft Office PowerPoint</Application>
  <PresentationFormat>Widescreen</PresentationFormat>
  <Paragraphs>99</Paragraphs>
  <Slides>16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Monotype Sorts</vt:lpstr>
      <vt:lpstr>Arial</vt:lpstr>
      <vt:lpstr>Calibri</vt:lpstr>
      <vt:lpstr>Courier New</vt:lpstr>
      <vt:lpstr>Source Sans Pro</vt:lpstr>
      <vt:lpstr>Times New Roman</vt:lpstr>
      <vt:lpstr>Verdana</vt:lpstr>
      <vt:lpstr>nasa.osma.sas2001</vt:lpstr>
      <vt:lpstr>Lecture 07 Exercise  7:  Mailbox Sharing</vt:lpstr>
      <vt:lpstr>COMP 7500/7506  Advanced Operating Systems</vt:lpstr>
      <vt:lpstr>Examples of IPC Systems</vt:lpstr>
      <vt:lpstr>What is the POSIX Shared Memory?</vt:lpstr>
      <vt:lpstr>Persistence</vt:lpstr>
      <vt:lpstr>Exercise 1: Accessing POSIX Shared Memory Objects</vt:lpstr>
      <vt:lpstr>PowerPoint Presentation</vt:lpstr>
      <vt:lpstr>PowerPoint Presentation</vt:lpstr>
      <vt:lpstr>Exercise  2: Can you design four basic POSIX shared memory operations?</vt:lpstr>
      <vt:lpstr>Exercise  3: Given the following four operations, what is the correct sequence of these operations for producers and consumers? </vt:lpstr>
      <vt:lpstr>Exercise  4: Can you design two security-related operations for the POSIX shared memory?</vt:lpstr>
      <vt:lpstr>PowerPoint Presentation</vt:lpstr>
      <vt:lpstr>PowerPoint Presentation</vt:lpstr>
      <vt:lpstr>PowerPoint Presentation</vt:lpstr>
      <vt:lpstr>PowerPoint Presentation</vt:lpstr>
      <vt:lpstr>Review Exercises (Plickers)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377</cp:revision>
  <cp:lastPrinted>2010-08-20T15:06:51Z</cp:lastPrinted>
  <dcterms:created xsi:type="dcterms:W3CDTF">2010-08-19T20:24:24Z</dcterms:created>
  <dcterms:modified xsi:type="dcterms:W3CDTF">2021-01-29T14:54:07Z</dcterms:modified>
  <cp:category/>
</cp:coreProperties>
</file>